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Roboto Condensed" panose="020B0604020202020204" charset="0"/>
      <p:regular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-2-2.svg>
</file>

<file path=ppt/media/image-2-4.svg>
</file>

<file path=ppt/media/image-2-6.svg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1913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-2-6.svg"/><Relationship Id="rId5" Type="http://schemas.openxmlformats.org/officeDocument/2006/relationships/image" Target="../media/image-2-4.svg"/><Relationship Id="rId4" Type="http://schemas.openxmlformats.org/officeDocument/2006/relationships/image" Target="../media/image-2-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6216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ПРОЕКТ «ПЕРСОНАЛЬНЫЙ КОШМАР»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9225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518636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Авторы: Леонова Наталья Петровна, Воронина Вероника Эдуардовна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80441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63754" y="636032"/>
            <a:ext cx="1090136" cy="347663"/>
          </a:xfrm>
          <a:prstGeom prst="roundRect">
            <a:avLst>
              <a:gd name="adj" fmla="val 6386"/>
            </a:avLst>
          </a:prstGeom>
          <a:solidFill>
            <a:srgbClr val="E7E7E4"/>
          </a:solidFill>
          <a:ln/>
        </p:spPr>
      </p:sp>
      <p:sp>
        <p:nvSpPr>
          <p:cNvPr id="3" name="Text 1"/>
          <p:cNvSpPr/>
          <p:nvPr/>
        </p:nvSpPr>
        <p:spPr>
          <a:xfrm>
            <a:off x="1574721" y="691515"/>
            <a:ext cx="868204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ЗАКЛЮЧЕНИЕ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1463754" y="1057632"/>
            <a:ext cx="9879330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FEAR_OS: ИНТЕРАКТИВНОЕ ИССЛЕДОВАНИЕ СТРАХА</a:t>
            </a:r>
            <a:endParaRPr lang="en-US" sz="2900" dirty="0"/>
          </a:p>
        </p:txBody>
      </p:sp>
      <p:sp>
        <p:nvSpPr>
          <p:cNvPr id="5" name="Shape 3"/>
          <p:cNvSpPr/>
          <p:nvPr/>
        </p:nvSpPr>
        <p:spPr>
          <a:xfrm>
            <a:off x="1463754" y="1797725"/>
            <a:ext cx="740093" cy="1110139"/>
          </a:xfrm>
          <a:prstGeom prst="roundRect">
            <a:avLst>
              <a:gd name="adj" fmla="val 360005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694974" y="2179320"/>
            <a:ext cx="277535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1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2388870" y="1982748"/>
            <a:ext cx="280451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АДАПТИВНАЯ СИСТЕМА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2388870" y="2382798"/>
            <a:ext cx="10777657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Успешно демонстрирует работающую систему адаптации под поведение игрока.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1463754" y="3092887"/>
            <a:ext cx="740093" cy="1110139"/>
          </a:xfrm>
          <a:prstGeom prst="roundRect">
            <a:avLst>
              <a:gd name="adj" fmla="val 360005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694974" y="3474482"/>
            <a:ext cx="277535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2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2388870" y="3277910"/>
            <a:ext cx="2649260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ГИБРИДНАЯ ГРАФИКА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2388870" y="3677960"/>
            <a:ext cx="10777657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Оригинальное сочетание 2D и псевдо-3D на легковесном движке Arcade.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1463754" y="4388048"/>
            <a:ext cx="740093" cy="1110139"/>
          </a:xfrm>
          <a:prstGeom prst="roundRect">
            <a:avLst>
              <a:gd name="adj" fmla="val 360005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694974" y="4769644"/>
            <a:ext cx="277535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3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2388870" y="4573072"/>
            <a:ext cx="2323505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НАУЧНЫЙ ПОДХОД</a:t>
            </a:r>
            <a:endParaRPr lang="en-US" sz="1800" dirty="0"/>
          </a:p>
        </p:txBody>
      </p:sp>
      <p:sp>
        <p:nvSpPr>
          <p:cNvPr id="16" name="Text 14"/>
          <p:cNvSpPr/>
          <p:nvPr/>
        </p:nvSpPr>
        <p:spPr>
          <a:xfrm>
            <a:off x="2388870" y="4973122"/>
            <a:ext cx="10777657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Применение поведенческого анализа для создания персонализированного ужаса.</a:t>
            </a:r>
            <a:endParaRPr lang="en-US" sz="1450" dirty="0"/>
          </a:p>
        </p:txBody>
      </p:sp>
      <p:sp>
        <p:nvSpPr>
          <p:cNvPr id="17" name="Shape 15"/>
          <p:cNvSpPr/>
          <p:nvPr/>
        </p:nvSpPr>
        <p:spPr>
          <a:xfrm>
            <a:off x="1463754" y="5683210"/>
            <a:ext cx="740093" cy="1110139"/>
          </a:xfrm>
          <a:prstGeom prst="roundRect">
            <a:avLst>
              <a:gd name="adj" fmla="val 360005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694974" y="6064806"/>
            <a:ext cx="277535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4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2388870" y="5868233"/>
            <a:ext cx="3552230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РАСШИРЯЕМАЯ АРХИТЕКТУРА</a:t>
            </a:r>
            <a:endParaRPr lang="en-US" sz="1800" dirty="0"/>
          </a:p>
        </p:txBody>
      </p:sp>
      <p:sp>
        <p:nvSpPr>
          <p:cNvPr id="20" name="Text 18"/>
          <p:cNvSpPr/>
          <p:nvPr/>
        </p:nvSpPr>
        <p:spPr>
          <a:xfrm>
            <a:off x="2388870" y="6268283"/>
            <a:ext cx="10777657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Модульная структура позволяет легко интегрировать новые функции, такие как биометрические датчики или настоящий 3D-рендеринг.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1463754" y="7001470"/>
            <a:ext cx="11702772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Проект FEAR_OS готов к использованию как инновационный игровой продукт и как платформа для проведения психологических экспериментов в области виртуальных страхов.</a:t>
            </a:r>
            <a:endParaRPr lang="en-US" sz="1450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12622924" y="7483494"/>
            <a:ext cx="1870841" cy="636151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569839"/>
            <a:ext cx="1085136" cy="426244"/>
          </a:xfrm>
          <a:prstGeom prst="roundRect">
            <a:avLst>
              <a:gd name="adj" fmla="val 6386"/>
            </a:avLst>
          </a:prstGeom>
          <a:solidFill>
            <a:srgbClr val="E7E7E4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637824"/>
            <a:ext cx="81295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ВВЕДЕНИЕ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086808"/>
            <a:ext cx="1131653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FEAR_OS: ПОГРУЖЕНИЕ В ПЕРСОНАЛЬНЫЙ УЖАС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993946"/>
            <a:ext cx="4196358" cy="3665815"/>
          </a:xfrm>
          <a:prstGeom prst="roundRect">
            <a:avLst>
              <a:gd name="adj" fmla="val 928"/>
            </a:avLst>
          </a:prstGeom>
          <a:solidFill>
            <a:srgbClr val="D8D9D2"/>
          </a:solidFill>
          <a:ln/>
        </p:spPr>
      </p:sp>
      <p:sp>
        <p:nvSpPr>
          <p:cNvPr id="6" name="Shape 4"/>
          <p:cNvSpPr/>
          <p:nvPr/>
        </p:nvSpPr>
        <p:spPr>
          <a:xfrm>
            <a:off x="1020604" y="322076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8CAC1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207770" y="3407807"/>
            <a:ext cx="306110" cy="30611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20604" y="4128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ИДЕЯ ПРОЕКТА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4618434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Создание хоррор-игры, которая адаптируется под индивидуальные страхи игрока, анализируя его поведение в реальном времени.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2993946"/>
            <a:ext cx="4196358" cy="3665815"/>
          </a:xfrm>
          <a:prstGeom prst="roundRect">
            <a:avLst>
              <a:gd name="adj" fmla="val 928"/>
            </a:avLst>
          </a:prstGeom>
          <a:solidFill>
            <a:srgbClr val="D8D9D2"/>
          </a:solidFill>
          <a:ln/>
        </p:spPr>
      </p:sp>
      <p:sp>
        <p:nvSpPr>
          <p:cNvPr id="11" name="Shape 8"/>
          <p:cNvSpPr/>
          <p:nvPr/>
        </p:nvSpPr>
        <p:spPr>
          <a:xfrm>
            <a:off x="5443776" y="322076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8CAC1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630942" y="3407807"/>
            <a:ext cx="306110" cy="30611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43776" y="4128016"/>
            <a:ext cx="29595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РЕШАЕМЫЕ ЗАДАЧИ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43776" y="4618434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Исследование взаимодействия игрока с интерактивной средой, персонализация игрового опыта и демонстрация адаптивных игровых механик.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640133" y="2993946"/>
            <a:ext cx="4196358" cy="3665815"/>
          </a:xfrm>
          <a:prstGeom prst="roundRect">
            <a:avLst>
              <a:gd name="adj" fmla="val 928"/>
            </a:avLst>
          </a:prstGeom>
          <a:solidFill>
            <a:srgbClr val="D8D9D2"/>
          </a:solidFill>
          <a:ln/>
        </p:spPr>
      </p:sp>
      <p:sp>
        <p:nvSpPr>
          <p:cNvPr id="16" name="Shape 12"/>
          <p:cNvSpPr/>
          <p:nvPr/>
        </p:nvSpPr>
        <p:spPr>
          <a:xfrm>
            <a:off x="9866948" y="322076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C8CAC1"/>
          </a:solidFill>
          <a:ln/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0054114" y="3407807"/>
            <a:ext cx="306110" cy="306110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66948" y="41280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УНИКАЛЬНОСТЬ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9866948" y="4618434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Система анализа микрореакций (дрожание мыши, паттерны движения, скорость кликов) для создания по-настоящему персонального кошмара.</a:t>
            </a:r>
            <a:endParaRPr lang="en-US" sz="1750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12286593" y="7242587"/>
            <a:ext cx="2259724" cy="903890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08685"/>
            <a:ext cx="2501979" cy="426244"/>
          </a:xfrm>
          <a:prstGeom prst="roundRect">
            <a:avLst>
              <a:gd name="adj" fmla="val 6386"/>
            </a:avLst>
          </a:prstGeom>
          <a:solidFill>
            <a:srgbClr val="E7E7E4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976670"/>
            <a:ext cx="222980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СТРУКТУРА И ОСОБЕННОСТИ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425654"/>
            <a:ext cx="1303436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АРХИТЕКТУРА ИГРЫ: МОДУЛЬНЫЙ ПОДХОД НА ARCADE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672953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E8E8E3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2642473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C8CAC1"/>
          </a:solidFill>
          <a:ln/>
        </p:spPr>
      </p:sp>
      <p:sp>
        <p:nvSpPr>
          <p:cNvPr id="7" name="Shape 5"/>
          <p:cNvSpPr/>
          <p:nvPr/>
        </p:nvSpPr>
        <p:spPr>
          <a:xfrm>
            <a:off x="3657540" y="23327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3861614" y="250293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1051084" y="3239929"/>
            <a:ext cx="36651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ТОЧКА ВХОДА (MAIN.PY)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51084" y="3730347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Запускает игровое окно размером 1280x720 и инициализирует основные компоненты.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28548" y="2672953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E8E8E3"/>
          </a:solidFill>
          <a:ln/>
        </p:spPr>
      </p:sp>
      <p:sp>
        <p:nvSpPr>
          <p:cNvPr id="12" name="Shape 10"/>
          <p:cNvSpPr/>
          <p:nvPr/>
        </p:nvSpPr>
        <p:spPr>
          <a:xfrm>
            <a:off x="7428548" y="2642473"/>
            <a:ext cx="6408063" cy="121920"/>
          </a:xfrm>
          <a:prstGeom prst="roundRect">
            <a:avLst>
              <a:gd name="adj" fmla="val 27907"/>
            </a:avLst>
          </a:prstGeom>
          <a:solidFill>
            <a:srgbClr val="C8CAC1"/>
          </a:solidFill>
          <a:ln/>
        </p:spPr>
      </p:sp>
      <p:sp>
        <p:nvSpPr>
          <p:cNvPr id="13" name="Shape 11"/>
          <p:cNvSpPr/>
          <p:nvPr/>
        </p:nvSpPr>
        <p:spPr>
          <a:xfrm>
            <a:off x="10292298" y="233279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496371" y="250293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2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685842" y="32399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СЦЕНЫ (SCENES/)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685842" y="3730347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Игровые экраны, реализованные через классы View библиотеки Arcade (меню, калибровка, уровни).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93790" y="5280422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E8E8E3"/>
          </a:solidFill>
          <a:ln/>
        </p:spPr>
      </p:sp>
      <p:sp>
        <p:nvSpPr>
          <p:cNvPr id="18" name="Shape 16"/>
          <p:cNvSpPr/>
          <p:nvPr/>
        </p:nvSpPr>
        <p:spPr>
          <a:xfrm>
            <a:off x="793790" y="5249942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C8CAC1"/>
          </a:solidFill>
          <a:ln/>
        </p:spPr>
      </p:sp>
      <p:sp>
        <p:nvSpPr>
          <p:cNvPr id="19" name="Shape 17"/>
          <p:cNvSpPr/>
          <p:nvPr/>
        </p:nvSpPr>
        <p:spPr>
          <a:xfrm>
            <a:off x="3657540" y="494026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3861614" y="511040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3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1051084" y="5847398"/>
            <a:ext cx="44435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КОНФИГУРАЦИЯ (CONFIG.PY)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051084" y="6337816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Хранение глобальных констант: FPS, цветовые схемы, определения типов страхов.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8548" y="5280422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E8E8E3"/>
          </a:solidFill>
          <a:ln/>
        </p:spPr>
      </p:sp>
      <p:sp>
        <p:nvSpPr>
          <p:cNvPr id="24" name="Shape 22"/>
          <p:cNvSpPr/>
          <p:nvPr/>
        </p:nvSpPr>
        <p:spPr>
          <a:xfrm>
            <a:off x="7428548" y="5249942"/>
            <a:ext cx="6408063" cy="121920"/>
          </a:xfrm>
          <a:prstGeom prst="roundRect">
            <a:avLst>
              <a:gd name="adj" fmla="val 27907"/>
            </a:avLst>
          </a:prstGeom>
          <a:solidFill>
            <a:srgbClr val="C8CAC1"/>
          </a:solidFill>
          <a:ln/>
        </p:spPr>
      </p:sp>
      <p:sp>
        <p:nvSpPr>
          <p:cNvPr id="25" name="Shape 23"/>
          <p:cNvSpPr/>
          <p:nvPr/>
        </p:nvSpPr>
        <p:spPr>
          <a:xfrm>
            <a:off x="10292298" y="494026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0496371" y="511040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4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7685842" y="5847398"/>
            <a:ext cx="55450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МОДЕЛИ ДАННЫХ (DATA_MODELS.PY)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7685842" y="6337816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Структуры данных для хранения информации о калибровке, событиях реакции и профиле страхов игрока.</a:t>
            </a:r>
            <a:endParaRPr lang="en-US" sz="1750" dirty="0"/>
          </a:p>
        </p:txBody>
      </p:sp>
      <p:sp>
        <p:nvSpPr>
          <p:cNvPr id="29" name="Прямоугольник 28"/>
          <p:cNvSpPr/>
          <p:nvPr/>
        </p:nvSpPr>
        <p:spPr>
          <a:xfrm>
            <a:off x="12328634" y="7433844"/>
            <a:ext cx="2154621" cy="725214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204918"/>
            <a:ext cx="2301478" cy="426244"/>
          </a:xfrm>
          <a:prstGeom prst="roundRect">
            <a:avLst>
              <a:gd name="adj" fmla="val 6386"/>
            </a:avLst>
          </a:prstGeom>
          <a:solidFill>
            <a:srgbClr val="E7E7E4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2272903"/>
            <a:ext cx="202930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КЛЮЧЕВЫЕ КОМПОНЕНТЫ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721888"/>
            <a:ext cx="923305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СЕРДЦЕ СТРАХА: УРОВНИ И АДАПТАЦИЯ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3629025"/>
            <a:ext cx="13042821" cy="2395657"/>
          </a:xfrm>
          <a:prstGeom prst="roundRect">
            <a:avLst>
              <a:gd name="adj" fmla="val 1420"/>
            </a:avLst>
          </a:prstGeom>
          <a:solidFill>
            <a:srgbClr val="D8D9D2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3629025"/>
            <a:ext cx="4347567" cy="2395657"/>
          </a:xfrm>
          <a:prstGeom prst="roundRect">
            <a:avLst>
              <a:gd name="adj" fmla="val 1420"/>
            </a:avLst>
          </a:prstGeom>
          <a:solidFill>
            <a:srgbClr val="D8D9D2"/>
          </a:solidFill>
          <a:ln/>
        </p:spPr>
      </p:sp>
      <p:sp>
        <p:nvSpPr>
          <p:cNvPr id="7" name="Text 5"/>
          <p:cNvSpPr/>
          <p:nvPr/>
        </p:nvSpPr>
        <p:spPr>
          <a:xfrm>
            <a:off x="1020604" y="3855839"/>
            <a:ext cx="36821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УРОВЕНЬ 1: 2D ЛАБИРИНТ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4346258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Классический 2D лабиринт с семью скримерами, предназначенный для начальной оценки реакции игрока.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141357" y="3629025"/>
            <a:ext cx="4347567" cy="2395657"/>
          </a:xfrm>
          <a:prstGeom prst="rect">
            <a:avLst/>
          </a:prstGeom>
          <a:solidFill>
            <a:srgbClr val="D8D9D2"/>
          </a:solidFill>
          <a:ln/>
        </p:spPr>
      </p:sp>
      <p:sp>
        <p:nvSpPr>
          <p:cNvPr id="10" name="Shape 8"/>
          <p:cNvSpPr/>
          <p:nvPr/>
        </p:nvSpPr>
        <p:spPr>
          <a:xfrm>
            <a:off x="5141357" y="3629025"/>
            <a:ext cx="30480" cy="2395657"/>
          </a:xfrm>
          <a:prstGeom prst="roundRect">
            <a:avLst>
              <a:gd name="adj" fmla="val 111628"/>
            </a:avLst>
          </a:prstGeom>
          <a:solidFill>
            <a:srgbClr val="AEB0A7"/>
          </a:solidFill>
          <a:ln/>
        </p:spPr>
      </p:sp>
      <p:sp>
        <p:nvSpPr>
          <p:cNvPr id="11" name="Text 9"/>
          <p:cNvSpPr/>
          <p:nvPr/>
        </p:nvSpPr>
        <p:spPr>
          <a:xfrm>
            <a:off x="5368171" y="3855839"/>
            <a:ext cx="33717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УРОВЕНЬ 2: ПСЕВДО-3D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368171" y="4346258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Лабиринт с "псевдо-3D" графикой (raycasting) и динамическими монстрами, где проявляются персонализированные страхи.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488924" y="3629025"/>
            <a:ext cx="4347567" cy="2395657"/>
          </a:xfrm>
          <a:prstGeom prst="rect">
            <a:avLst/>
          </a:prstGeom>
          <a:solidFill>
            <a:srgbClr val="D8D9D2"/>
          </a:solidFill>
          <a:ln/>
        </p:spPr>
      </p:sp>
      <p:sp>
        <p:nvSpPr>
          <p:cNvPr id="14" name="Shape 12"/>
          <p:cNvSpPr/>
          <p:nvPr/>
        </p:nvSpPr>
        <p:spPr>
          <a:xfrm>
            <a:off x="9488924" y="3629025"/>
            <a:ext cx="30480" cy="2395657"/>
          </a:xfrm>
          <a:prstGeom prst="roundRect">
            <a:avLst>
              <a:gd name="adj" fmla="val 111628"/>
            </a:avLst>
          </a:prstGeom>
          <a:solidFill>
            <a:srgbClr val="AEB0A7"/>
          </a:solidFill>
          <a:ln/>
        </p:spPr>
      </p:sp>
      <p:sp>
        <p:nvSpPr>
          <p:cNvPr id="15" name="Text 13"/>
          <p:cNvSpPr/>
          <p:nvPr/>
        </p:nvSpPr>
        <p:spPr>
          <a:xfrm>
            <a:off x="9715738" y="3855839"/>
            <a:ext cx="34370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АДАПТИВНАЯ СИСТЕМА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715738" y="4346258"/>
            <a:ext cx="3893939" cy="1096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Модуль </a:t>
            </a:r>
            <a:r>
              <a:rPr lang="en-US" sz="1750" dirty="0">
                <a:solidFill>
                  <a:srgbClr val="000000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fear_profile.py</a:t>
            </a: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анализирует поведение игрока для динамического усиления определенных видов страха.</a:t>
            </a:r>
            <a:endParaRPr lang="en-US" sz="175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12097407" y="7241627"/>
            <a:ext cx="2406869" cy="851338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797850" y="507325"/>
            <a:ext cx="1151692" cy="268367"/>
          </a:xfrm>
          <a:prstGeom prst="roundRect">
            <a:avLst>
              <a:gd name="adj" fmla="val 6387"/>
            </a:avLst>
          </a:prstGeom>
          <a:solidFill>
            <a:srgbClr val="E7E7E4"/>
          </a:solidFill>
          <a:ln/>
        </p:spPr>
      </p:sp>
      <p:sp>
        <p:nvSpPr>
          <p:cNvPr id="3" name="Text 1"/>
          <p:cNvSpPr/>
          <p:nvPr/>
        </p:nvSpPr>
        <p:spPr>
          <a:xfrm>
            <a:off x="2883456" y="550069"/>
            <a:ext cx="980480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АРХИТЕКТУРА КОДА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2797850" y="832723"/>
            <a:ext cx="440590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СТРУКТУРА ПРОЕКТА FEAR_OS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2797850" y="1403866"/>
            <a:ext cx="9034701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Проект организован в виде модульной структуры, где каждый файл или директория отвечает за определенный аспект функциональности игры.</a:t>
            </a:r>
            <a:endParaRPr lang="en-US" sz="1100" dirty="0"/>
          </a:p>
        </p:txBody>
      </p:sp>
      <p:sp>
        <p:nvSpPr>
          <p:cNvPr id="6" name="Shape 4"/>
          <p:cNvSpPr/>
          <p:nvPr/>
        </p:nvSpPr>
        <p:spPr>
          <a:xfrm>
            <a:off x="2797850" y="1793081"/>
            <a:ext cx="9034701" cy="5929074"/>
          </a:xfrm>
          <a:prstGeom prst="roundRect">
            <a:avLst>
              <a:gd name="adj" fmla="val 361"/>
            </a:avLst>
          </a:prstGeom>
          <a:solidFill>
            <a:srgbClr val="DBDBD6"/>
          </a:solidFill>
          <a:ln/>
        </p:spPr>
      </p:sp>
      <p:sp>
        <p:nvSpPr>
          <p:cNvPr id="7" name="Shape 5"/>
          <p:cNvSpPr/>
          <p:nvPr/>
        </p:nvSpPr>
        <p:spPr>
          <a:xfrm>
            <a:off x="2790825" y="1793081"/>
            <a:ext cx="9048750" cy="5929074"/>
          </a:xfrm>
          <a:prstGeom prst="roundRect">
            <a:avLst>
              <a:gd name="adj" fmla="val 361"/>
            </a:avLst>
          </a:prstGeom>
          <a:solidFill>
            <a:srgbClr val="DBDBD6"/>
          </a:solidFill>
          <a:ln/>
        </p:spPr>
      </p:sp>
      <p:sp>
        <p:nvSpPr>
          <p:cNvPr id="8" name="Text 6"/>
          <p:cNvSpPr/>
          <p:nvPr/>
        </p:nvSpPr>
        <p:spPr>
          <a:xfrm>
            <a:off x="2933581" y="1900118"/>
            <a:ext cx="8763238" cy="5715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├─ main.py # ТОЧКА ВХОДА (запуск игры)
├─ config.py # КОНФИГУРАЦИЯ (размеры, цвета, константы)
├─ data_models.py # МОДЕЛИ ДАННЫХ (структуры для хранения)
├─ fear_profile.py # ПРОФИЛЬ СТРАХОВ (анализ поведения)
├─ game_state.py # СОСТОЯНИЕ ИГРЫ (сохранение прогресса)
├─ game_tips.py # ПОДСКАЗКИ (контекстные советы)
├─ game_over.py # ЭКРАН ПРОИГРЫША (эффекты поражения)
├─ help_button.py # КНОПКА ПОМОЩИ (UI-элемент)
├─ maze_helper.py # ГЕНЕРАТОР ЛАБИРИНТОВ (алгоритмы)
├─ music_manager.py # МЕНЕДЖЕР МУЗЫКИ (фоновые треки)
├─ sound_manager.py # МЕНЕДЖЕР ЗВУКОВ (эффекты, скримеры)
├─ rules.py # ПРАВИЛА ИГРЫ (инструкции)
├─ results.py # РЕЗУЛЬТАТЫ (экран завершения)
├─ scenes/ # СЦЕНЫ ИГРЫ (игровые экраны)
│ ├─ main_menu.py
│ ├─ fear_calibration.py
│ ├─ level_select.py
│ ├─ level1_maze.py
│ ├─ level1_complete.py
│ └─ horror_3d.py
├─ custom_sounds/ # ПОЛЬЗОВАТЕЛЬСКИЕ ЗВУКИ
├─ data/ # ДАННЫЕ (JSON-файлы профилей, статистики)
├─ saves/ # СОХРАНЕНИЯ (игровой прогресс)
└─ requirements.txt # ЗАВИСИМОСТИ (библиотеки Python)
</a:t>
            </a:r>
            <a:endParaRPr lang="en-US" sz="11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2318124" y="7275465"/>
            <a:ext cx="2207172" cy="893379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38545" y="895231"/>
            <a:ext cx="1885355" cy="390644"/>
          </a:xfrm>
          <a:prstGeom prst="roundRect">
            <a:avLst>
              <a:gd name="adj" fmla="val 6388"/>
            </a:avLst>
          </a:prstGeom>
          <a:solidFill>
            <a:srgbClr val="E7E7E4"/>
          </a:solidFill>
          <a:ln/>
        </p:spPr>
      </p:sp>
      <p:sp>
        <p:nvSpPr>
          <p:cNvPr id="3" name="Text 1"/>
          <p:cNvSpPr/>
          <p:nvPr/>
        </p:nvSpPr>
        <p:spPr>
          <a:xfrm>
            <a:off x="863203" y="957501"/>
            <a:ext cx="1636038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ТЕХНИЧЕСКИЕ ДЕТАЛИ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738545" y="1368981"/>
            <a:ext cx="12193905" cy="519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ВЗАИМОДЕЙСТВИЕ МОДУЛЕЙ И УПРАВЛЕНИЕ ДАННЫМИ</a:t>
            </a:r>
            <a:endParaRPr lang="en-US" sz="3250" dirty="0"/>
          </a:p>
        </p:txBody>
      </p:sp>
      <p:sp>
        <p:nvSpPr>
          <p:cNvPr id="5" name="Shape 3"/>
          <p:cNvSpPr/>
          <p:nvPr/>
        </p:nvSpPr>
        <p:spPr>
          <a:xfrm>
            <a:off x="7303770" y="2200632"/>
            <a:ext cx="22860" cy="5133737"/>
          </a:xfrm>
          <a:prstGeom prst="roundRect">
            <a:avLst>
              <a:gd name="adj" fmla="val 136455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6480393" y="2423041"/>
            <a:ext cx="623768" cy="22860"/>
          </a:xfrm>
          <a:prstGeom prst="roundRect">
            <a:avLst>
              <a:gd name="adj" fmla="val 136455"/>
            </a:avLst>
          </a:prstGeom>
          <a:solidFill>
            <a:srgbClr val="AEB0A7"/>
          </a:solidFill>
          <a:ln/>
        </p:spPr>
      </p:sp>
      <p:sp>
        <p:nvSpPr>
          <p:cNvPr id="7" name="Shape 5"/>
          <p:cNvSpPr/>
          <p:nvPr/>
        </p:nvSpPr>
        <p:spPr>
          <a:xfrm>
            <a:off x="7081302" y="2200632"/>
            <a:ext cx="467797" cy="467797"/>
          </a:xfrm>
          <a:prstGeom prst="roundRect">
            <a:avLst>
              <a:gd name="adj" fmla="val 6668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7159228" y="2239566"/>
            <a:ext cx="311825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1</a:t>
            </a:r>
            <a:endParaRPr lang="en-US" sz="2450" dirty="0"/>
          </a:p>
        </p:txBody>
      </p:sp>
      <p:sp>
        <p:nvSpPr>
          <p:cNvPr id="9" name="Text 7"/>
          <p:cNvSpPr/>
          <p:nvPr/>
        </p:nvSpPr>
        <p:spPr>
          <a:xfrm>
            <a:off x="3676055" y="2272070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ДАННЫЕ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738545" y="2721531"/>
            <a:ext cx="5536883" cy="1028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Обработка и хранение игрового прогресса (</a:t>
            </a:r>
            <a:r>
              <a:rPr lang="en-US" sz="1600" dirty="0">
                <a:solidFill>
                  <a:srgbClr val="55575A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game_state.py</a:t>
            </a: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), результатов калибровки (</a:t>
            </a:r>
            <a:r>
              <a:rPr lang="en-US" sz="1600" dirty="0">
                <a:solidFill>
                  <a:srgbClr val="55575A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fear_profile.py</a:t>
            </a: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) и паттернов поведения.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526238" y="3670697"/>
            <a:ext cx="623768" cy="22860"/>
          </a:xfrm>
          <a:prstGeom prst="roundRect">
            <a:avLst>
              <a:gd name="adj" fmla="val 136455"/>
            </a:avLst>
          </a:prstGeom>
          <a:solidFill>
            <a:srgbClr val="AEB0A7"/>
          </a:solidFill>
          <a:ln/>
        </p:spPr>
      </p:sp>
      <p:sp>
        <p:nvSpPr>
          <p:cNvPr id="12" name="Shape 10"/>
          <p:cNvSpPr/>
          <p:nvPr/>
        </p:nvSpPr>
        <p:spPr>
          <a:xfrm>
            <a:off x="7081302" y="3448288"/>
            <a:ext cx="467797" cy="467797"/>
          </a:xfrm>
          <a:prstGeom prst="roundRect">
            <a:avLst>
              <a:gd name="adj" fmla="val 6668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7159228" y="3487222"/>
            <a:ext cx="311825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2</a:t>
            </a:r>
            <a:endParaRPr lang="en-US" sz="2450" dirty="0"/>
          </a:p>
        </p:txBody>
      </p:sp>
      <p:sp>
        <p:nvSpPr>
          <p:cNvPr id="14" name="Text 12"/>
          <p:cNvSpPr/>
          <p:nvPr/>
        </p:nvSpPr>
        <p:spPr>
          <a:xfrm>
            <a:off x="8354973" y="3519726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АУДИО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8354973" y="3969187"/>
            <a:ext cx="5536883" cy="1013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55575A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SoundManager</a:t>
            </a: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и </a:t>
            </a:r>
            <a:r>
              <a:rPr lang="en-US" sz="1600" dirty="0">
                <a:solidFill>
                  <a:srgbClr val="55575A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MusicManager</a:t>
            </a: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управляют воспроизведением звуковых эффектов (скримеры) и фоновой музыки, поддерживая различные режимы для уровней.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480393" y="4746188"/>
            <a:ext cx="623768" cy="22860"/>
          </a:xfrm>
          <a:prstGeom prst="roundRect">
            <a:avLst>
              <a:gd name="adj" fmla="val 136455"/>
            </a:avLst>
          </a:prstGeom>
          <a:solidFill>
            <a:srgbClr val="AEB0A7"/>
          </a:solidFill>
          <a:ln/>
        </p:spPr>
      </p:sp>
      <p:sp>
        <p:nvSpPr>
          <p:cNvPr id="17" name="Shape 15"/>
          <p:cNvSpPr/>
          <p:nvPr/>
        </p:nvSpPr>
        <p:spPr>
          <a:xfrm>
            <a:off x="7081302" y="4523780"/>
            <a:ext cx="467797" cy="467797"/>
          </a:xfrm>
          <a:prstGeom prst="roundRect">
            <a:avLst>
              <a:gd name="adj" fmla="val 6668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7159228" y="4562713"/>
            <a:ext cx="311825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3</a:t>
            </a:r>
            <a:endParaRPr lang="en-US" sz="2450" dirty="0"/>
          </a:p>
        </p:txBody>
      </p:sp>
      <p:sp>
        <p:nvSpPr>
          <p:cNvPr id="19" name="Text 17"/>
          <p:cNvSpPr/>
          <p:nvPr/>
        </p:nvSpPr>
        <p:spPr>
          <a:xfrm>
            <a:off x="3676055" y="4595217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РЕНДЕРИНГ</a:t>
            </a:r>
            <a:endParaRPr lang="en-US" sz="2000" dirty="0"/>
          </a:p>
        </p:txBody>
      </p:sp>
      <p:sp>
        <p:nvSpPr>
          <p:cNvPr id="20" name="Text 18"/>
          <p:cNvSpPr/>
          <p:nvPr/>
        </p:nvSpPr>
        <p:spPr>
          <a:xfrm>
            <a:off x="738545" y="5044678"/>
            <a:ext cx="5536883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Все игровые сцены (</a:t>
            </a:r>
            <a:r>
              <a:rPr lang="en-US" sz="1600" dirty="0">
                <a:solidFill>
                  <a:srgbClr val="55575A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arcade.View</a:t>
            </a: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) используют функции </a:t>
            </a:r>
            <a:r>
              <a:rPr lang="en-US" sz="1600" dirty="0">
                <a:solidFill>
                  <a:srgbClr val="55575A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arcade.draw_*</a:t>
            </a: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для отрисовки 2D и псевдо-3D графики.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526238" y="5821680"/>
            <a:ext cx="623768" cy="22860"/>
          </a:xfrm>
          <a:prstGeom prst="roundRect">
            <a:avLst>
              <a:gd name="adj" fmla="val 136455"/>
            </a:avLst>
          </a:prstGeom>
          <a:solidFill>
            <a:srgbClr val="AEB0A7"/>
          </a:solidFill>
          <a:ln/>
        </p:spPr>
      </p:sp>
      <p:sp>
        <p:nvSpPr>
          <p:cNvPr id="22" name="Shape 20"/>
          <p:cNvSpPr/>
          <p:nvPr/>
        </p:nvSpPr>
        <p:spPr>
          <a:xfrm>
            <a:off x="7081302" y="5599271"/>
            <a:ext cx="467797" cy="467797"/>
          </a:xfrm>
          <a:prstGeom prst="roundRect">
            <a:avLst>
              <a:gd name="adj" fmla="val 6668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7159228" y="5638205"/>
            <a:ext cx="311825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4</a:t>
            </a:r>
            <a:endParaRPr lang="en-US" sz="2450" dirty="0"/>
          </a:p>
        </p:txBody>
      </p:sp>
      <p:sp>
        <p:nvSpPr>
          <p:cNvPr id="24" name="Text 22"/>
          <p:cNvSpPr/>
          <p:nvPr/>
        </p:nvSpPr>
        <p:spPr>
          <a:xfrm>
            <a:off x="8354973" y="567070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ЛОГИКА</a:t>
            </a:r>
            <a:endParaRPr lang="en-US" sz="2000" dirty="0"/>
          </a:p>
        </p:txBody>
      </p:sp>
      <p:sp>
        <p:nvSpPr>
          <p:cNvPr id="25" name="Text 23"/>
          <p:cNvSpPr/>
          <p:nvPr/>
        </p:nvSpPr>
        <p:spPr>
          <a:xfrm>
            <a:off x="8354973" y="6120170"/>
            <a:ext cx="5536883" cy="1028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Метод </a:t>
            </a:r>
            <a:r>
              <a:rPr lang="en-US" sz="1600" dirty="0">
                <a:solidFill>
                  <a:srgbClr val="55575A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on_update()</a:t>
            </a: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в каждой сцене, совместно с </a:t>
            </a:r>
            <a:r>
              <a:rPr lang="en-US" sz="1600" dirty="0">
                <a:solidFill>
                  <a:srgbClr val="55575A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FearAnalyzer</a:t>
            </a:r>
            <a:r>
              <a:rPr lang="en-US" sz="16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, реализует адаптивную логику и обновление игрового состояния.</a:t>
            </a:r>
            <a:endParaRPr lang="en-US" sz="1600" dirty="0"/>
          </a:p>
        </p:txBody>
      </p:sp>
      <p:sp>
        <p:nvSpPr>
          <p:cNvPr id="26" name="Прямоугольник 25"/>
          <p:cNvSpPr/>
          <p:nvPr/>
        </p:nvSpPr>
        <p:spPr>
          <a:xfrm>
            <a:off x="12622924" y="7462345"/>
            <a:ext cx="1870841" cy="641131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42618"/>
            <a:ext cx="1813322" cy="426244"/>
          </a:xfrm>
          <a:prstGeom prst="roundRect">
            <a:avLst>
              <a:gd name="adj" fmla="val 6386"/>
            </a:avLst>
          </a:prstGeom>
          <a:solidFill>
            <a:srgbClr val="E7E7E4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010603"/>
            <a:ext cx="154114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ХРАНЕНИЕ ДАННЫХ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459587"/>
            <a:ext cx="1017782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ЛЕГКОВЕСНАЯ БАЗА ДАННЫХ: JSON-ФАЙЛЫ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366724"/>
            <a:ext cx="13042821" cy="1367909"/>
          </a:xfrm>
          <a:prstGeom prst="roundRect">
            <a:avLst>
              <a:gd name="adj" fmla="val 2487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24270" y="2397204"/>
            <a:ext cx="907256" cy="1306949"/>
          </a:xfrm>
          <a:prstGeom prst="rect">
            <a:avLst/>
          </a:prstGeom>
          <a:solidFill>
            <a:srgbClr val="C8CAC1">
              <a:alpha val="5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107758" y="28379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1958340" y="2624018"/>
            <a:ext cx="31833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CALIBRATION_*.JSON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958340" y="3114437"/>
            <a:ext cx="116209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Сохраняет результаты калибровки игрока, включая скорость реакции и паттерны кликов ("instant"/"slow").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3961448"/>
            <a:ext cx="13042821" cy="1367909"/>
          </a:xfrm>
          <a:prstGeom prst="roundRect">
            <a:avLst>
              <a:gd name="adj" fmla="val 2487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824270" y="3991928"/>
            <a:ext cx="907256" cy="1306949"/>
          </a:xfrm>
          <a:prstGeom prst="rect">
            <a:avLst/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107758" y="443269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958340" y="4218742"/>
            <a:ext cx="32381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FEAR_PROFILE_*.JSON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958340" y="4709160"/>
            <a:ext cx="116209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Хранит профиль страхов игрока, включая уровни активации (от 0.0 до 1.0) для шести различных типов страхов.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556171"/>
            <a:ext cx="13042821" cy="1730812"/>
          </a:xfrm>
          <a:prstGeom prst="roundRect">
            <a:avLst>
              <a:gd name="adj" fmla="val 1966"/>
            </a:avLst>
          </a:prstGeom>
          <a:solidFill>
            <a:srgbClr val="E8E8E3"/>
          </a:solidFill>
          <a:ln w="30480">
            <a:solidFill>
              <a:srgbClr val="C8CAC1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824270" y="5586651"/>
            <a:ext cx="907256" cy="1669852"/>
          </a:xfrm>
          <a:prstGeom prst="rect">
            <a:avLst/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107758" y="62088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1958340" y="5813465"/>
            <a:ext cx="29102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GAME_STATE_*.JSON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1958340" y="6303883"/>
            <a:ext cx="116209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Используется для сохранения прогресса игрока между уровнями, позволяя продолжить игру с последнего сохраненного места.</a:t>
            </a:r>
            <a:endParaRPr lang="en-US" sz="1750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12633385" y="7513797"/>
            <a:ext cx="1891862" cy="620110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256586"/>
            <a:ext cx="2525197" cy="426244"/>
          </a:xfrm>
          <a:prstGeom prst="roundRect">
            <a:avLst>
              <a:gd name="adj" fmla="val 6386"/>
            </a:avLst>
          </a:prstGeom>
          <a:solidFill>
            <a:srgbClr val="E7E7E4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324570"/>
            <a:ext cx="225302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ОСОБЕННОСТИ РЕАЛИЗАЦИИ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773555"/>
            <a:ext cx="946320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ИННОВАЦИОННЫЕ МЕХАНИКИ FEAR_OS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680692"/>
            <a:ext cx="6407944" cy="2032754"/>
          </a:xfrm>
          <a:prstGeom prst="roundRect">
            <a:avLst>
              <a:gd name="adj" fmla="val 1674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0604" y="2907506"/>
            <a:ext cx="3909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АДАПТИВНАЯ СЛОЖНОСТЬ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0604" y="3397925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При длительной бездеятельности игрока (inactivity &gt; 0.5) усиливается страх темноты, делая игровой процесс более напряжённым.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680692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7655362" y="2907506"/>
            <a:ext cx="34062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ЭФФЕКТЫ РЕНДЕРИНГА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655362" y="3397925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Внедрены виньетирование, дрожание экрана, и реалистичное мерцание фонарика с разрядкой батареи за 150 секунд.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940260"/>
            <a:ext cx="6407944" cy="2032754"/>
          </a:xfrm>
          <a:prstGeom prst="roundRect">
            <a:avLst>
              <a:gd name="adj" fmla="val 1674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0604" y="5167074"/>
            <a:ext cx="38661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ПОВЕДЕНЧЕСКИЙ АНАЛИЗ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020604" y="5657493"/>
            <a:ext cx="5954316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highlight>
                  <a:srgbClr val="DBDBD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BehaviorData</a:t>
            </a: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 отслеживает последние 100 движений мыши, вычисляя "тремор страха" для тонкой настройки адаптации.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8548" y="4940260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C8CAC1">
              <a:alpha val="50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7655362" y="5167074"/>
            <a:ext cx="34962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ТЕХНИЧЕСКИЙ ТРЮК 3D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655362" y="5657493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Псевдо-3D эффект реализован с помощью 2D рендеринга: стены рисуются вертикальными полосами, высота которых зависит от расстояния до игрока.</a:t>
            </a:r>
            <a:endParaRPr lang="en-US" sz="175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12055366" y="7463434"/>
            <a:ext cx="2490952" cy="756745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755577"/>
            <a:ext cx="1812012" cy="426244"/>
          </a:xfrm>
          <a:prstGeom prst="roundRect">
            <a:avLst>
              <a:gd name="adj" fmla="val 6386"/>
            </a:avLst>
          </a:prstGeom>
          <a:solidFill>
            <a:srgbClr val="E7E7E4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823561"/>
            <a:ext cx="153983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РАЗВИТИЕ ПРОЕКТА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272546"/>
            <a:ext cx="1073134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ПЕРСПЕКТИВЫ И ВОЗМОЖНОСТИ ДОРАБОТКИ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3406497"/>
            <a:ext cx="475928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БЛИЖАЙШИЕ УЛУЧШЕНИЯ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93790" y="405860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Создание Level 3: гибридного 2D/3D лабиринта с управляемыми монстрами.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6370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Интеграция поддержки геймпадов и VR-очков для расширения аудитории и углубления погружения.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6880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Экспорт данных о поведении игрока в формат CSV для детального психологического анализа.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406497"/>
            <a:ext cx="400288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ДОЛГОСРОЧНЫЕ ЦЕЛИ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599521" y="405860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Разработка нейросетевой модели для классификации типа страха игрока на основе данных веб-камеры.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86370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Реализация многопользовательского режима для совместного прохождения лабиринтов.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66880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Использование генеративного ИИ для автоматического создания уникальных и непредсказуемых скримеров.</a:t>
            </a:r>
            <a:endParaRPr lang="en-US" sz="17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538841" y="7283670"/>
            <a:ext cx="1986455" cy="861848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677</Words>
  <Application>Microsoft Office PowerPoint</Application>
  <PresentationFormat>Произвольный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Consolas</vt:lpstr>
      <vt:lpstr>Hubot Sans Bold</vt:lpstr>
      <vt:lpstr>Roboto Condensed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NATA</dc:creator>
  <cp:lastModifiedBy>NATA</cp:lastModifiedBy>
  <cp:revision>2</cp:revision>
  <dcterms:created xsi:type="dcterms:W3CDTF">2026-01-26T16:15:25Z</dcterms:created>
  <dcterms:modified xsi:type="dcterms:W3CDTF">2026-01-26T16:23:12Z</dcterms:modified>
</cp:coreProperties>
</file>